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6858000" cy="9144000"/>
  <p:embeddedFontLst>
    <p:embeddedFont>
      <p:font typeface="PT Sans Narrow"/>
      <p:regular r:id="rId91"/>
      <p:bold r:id="rId92"/>
    </p:embeddedFont>
    <p:embeddedFont>
      <p:font typeface="PT Sans"/>
      <p:regular r:id="rId93"/>
      <p:bold r:id="rId94"/>
      <p:italic r:id="rId95"/>
      <p:boldItalic r:id="rId96"/>
    </p:embeddedFont>
    <p:embeddedFont>
      <p:font typeface="Open Sans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0" Type="http://schemas.openxmlformats.org/officeDocument/2006/relationships/font" Target="fonts/OpenSans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PTSans-italic.fntdata"/><Relationship Id="rId94" Type="http://schemas.openxmlformats.org/officeDocument/2006/relationships/font" Target="fonts/PTSans-bold.fntdata"/><Relationship Id="rId97" Type="http://schemas.openxmlformats.org/officeDocument/2006/relationships/font" Target="fonts/OpenSans-regular.fntdata"/><Relationship Id="rId96" Type="http://schemas.openxmlformats.org/officeDocument/2006/relationships/font" Target="fonts/PTSans-boldItalic.fntdata"/><Relationship Id="rId11" Type="http://schemas.openxmlformats.org/officeDocument/2006/relationships/slide" Target="slides/slide6.xml"/><Relationship Id="rId99" Type="http://schemas.openxmlformats.org/officeDocument/2006/relationships/font" Target="fonts/OpenSans-italic.fntdata"/><Relationship Id="rId10" Type="http://schemas.openxmlformats.org/officeDocument/2006/relationships/slide" Target="slides/slide5.xml"/><Relationship Id="rId98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PTSansNarrow-regular.fntdata"/><Relationship Id="rId90" Type="http://schemas.openxmlformats.org/officeDocument/2006/relationships/slide" Target="slides/slide85.xml"/><Relationship Id="rId93" Type="http://schemas.openxmlformats.org/officeDocument/2006/relationships/font" Target="fonts/PTSans-regular.fntdata"/><Relationship Id="rId92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1a5a81c3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1a5a81c3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211ff398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211ff398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211ff398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211ff398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211ff398d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211ff398d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211ff398d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211ff398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f970f0390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f970f039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211ff398d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211ff398d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211ff398d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211ff398d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2d201c9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2d201c9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211ff398d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211ff398d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0f2365ec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0f2365ec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211ff398d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211ff398d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2d201c9c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2d201c9c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5788674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5788674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4a2c7ab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4a2c7ab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4a2c7ab5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4a2c7ab5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4a2c7ab5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4a2c7ab5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4a2c7ab5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4a2c7ab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d049a6f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d049a6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5093e3a7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5093e3a7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5103b36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5103b36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f970f03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f970f03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5103b36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5103b36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5103b36b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5103b36b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5103b36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5103b36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6d03f70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6d03f70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2d201c9c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2d201c9c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211ff398d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211ff398d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1a5a81c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1a5a81c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b3c1bebe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b3c1beb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713cc74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713cc74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000c7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000c7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1c9a3f1d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1c9a3f1d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713cc74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713cc74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f970f039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f970f039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1c9a3f1d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1c9a3f1d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1c9a3f1d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1c9a3f1d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211ff398d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211ff398d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1c9a3f1d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1c9a3f1d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253b1f9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c253b1f9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65d2d08b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65d2d08b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63a97b4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63a97b4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d8959eef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cd8959ee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1c9a3f1d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1c9a3f1d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1c9a3f1d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c1c9a3f1d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c1c9a3f1d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c1c9a3f1d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9ce29a58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9ce29a58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9ce29a58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9ce29a5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ce29a5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ce29a5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9ce29a58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9ce29a58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9ce29a58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9ce29a58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9ce29a58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9ce29a58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253b1f94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c253b1f94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c253b1f94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c253b1f94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1c9a3f1d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1c9a3f1d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63a97b4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63a97b4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9ce29a58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9ce29a58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9ce29a58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9ce29a58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9ce29a58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9ce29a58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c1c9a3f1d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c1c9a3f1d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c211ff398d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c211ff398d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9ce29a58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9ce29a58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c211ff398d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c211ff398d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cd8959eef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cd8959ee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1c9a3f1d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1c9a3f1d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9ce29a58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9ce29a58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c845f44c2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c845f44c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c63a97b49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c63a97b49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c63a97b49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c63a97b49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c63a97b49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c63a97b49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c65d2d08b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c65d2d08b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c65d2d08b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c65d2d08b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c65d2d08b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c65d2d08b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65d2d08b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65d2d08b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65d2d08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c65d2d08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211ff39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211ff39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c65d2d08b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c65d2d08b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65d2d08b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c65d2d08b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c63a97b49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c63a97b4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c845f44c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c845f44c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c845f44c2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c845f44c2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c1c9a3f1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c1c9a3f1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9.xml"/><Relationship Id="rId5" Type="http://schemas.openxmlformats.org/officeDocument/2006/relationships/slide" Target="/ppt/slides/slide12.xml"/><Relationship Id="rId6" Type="http://schemas.openxmlformats.org/officeDocument/2006/relationships/slide" Target="/ppt/slides/slide13.xml"/><Relationship Id="rId7" Type="http://schemas.openxmlformats.org/officeDocument/2006/relationships/slide" Target="/ppt/slides/slide20.xml"/><Relationship Id="rId8" Type="http://schemas.openxmlformats.org/officeDocument/2006/relationships/slide" Target="/ppt/slides/slide16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6.xml"/><Relationship Id="rId4" Type="http://schemas.openxmlformats.org/officeDocument/2006/relationships/slide" Target="/ppt/slides/slide42.xml"/><Relationship Id="rId5" Type="http://schemas.openxmlformats.org/officeDocument/2006/relationships/slide" Target="/ppt/slides/slide45.xml"/><Relationship Id="rId6" Type="http://schemas.openxmlformats.org/officeDocument/2006/relationships/slide" Target="/ppt/slides/slide50.xml"/><Relationship Id="rId7" Type="http://schemas.openxmlformats.org/officeDocument/2006/relationships/slide" Target="/ppt/slides/slide64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2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Relationship Id="rId4" Type="http://schemas.openxmlformats.org/officeDocument/2006/relationships/image" Target="../media/image44.png"/><Relationship Id="rId5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0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6.png"/><Relationship Id="rId4" Type="http://schemas.openxmlformats.org/officeDocument/2006/relationships/image" Target="../media/image86.png"/><Relationship Id="rId5" Type="http://schemas.openxmlformats.org/officeDocument/2006/relationships/image" Target="../media/image79.png"/><Relationship Id="rId6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en.wikipedia.org/wiki/Hessian_matrix" TargetMode="External"/><Relationship Id="rId4" Type="http://schemas.openxmlformats.org/officeDocument/2006/relationships/hyperlink" Target="https://en.wikipedia.org/wiki/Covariance_matrix" TargetMode="External"/><Relationship Id="rId5" Type="http://schemas.openxmlformats.org/officeDocument/2006/relationships/hyperlink" Target="https://en.wikipedia.org/wiki/Objective_function" TargetMode="External"/><Relationship Id="rId6" Type="http://schemas.openxmlformats.org/officeDocument/2006/relationships/hyperlink" Target="https://en.wikipedia.org/wiki/Hessian_matrix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en.wikipedia.org/wiki/Hessian_matrix" TargetMode="External"/><Relationship Id="rId4" Type="http://schemas.openxmlformats.org/officeDocument/2006/relationships/image" Target="../media/image73.png"/><Relationship Id="rId5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en.wikipedia.org/wiki/Hessian_matrix" TargetMode="External"/><Relationship Id="rId4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en.wikipedia.org/wiki/Hessian_matrix" TargetMode="External"/><Relationship Id="rId4" Type="http://schemas.openxmlformats.org/officeDocument/2006/relationships/image" Target="../media/image75.png"/><Relationship Id="rId5" Type="http://schemas.openxmlformats.org/officeDocument/2006/relationships/image" Target="../media/image9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7.png"/><Relationship Id="rId4" Type="http://schemas.openxmlformats.org/officeDocument/2006/relationships/image" Target="../media/image9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5" Type="http://schemas.openxmlformats.org/officeDocument/2006/relationships/image" Target="../media/image9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3.png"/><Relationship Id="rId4" Type="http://schemas.openxmlformats.org/officeDocument/2006/relationships/image" Target="../media/image9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4.png"/><Relationship Id="rId4" Type="http://schemas.openxmlformats.org/officeDocument/2006/relationships/image" Target="../media/image100.png"/><Relationship Id="rId5" Type="http://schemas.openxmlformats.org/officeDocument/2006/relationships/image" Target="../media/image9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7.png"/><Relationship Id="rId4" Type="http://schemas.openxmlformats.org/officeDocument/2006/relationships/image" Target="../media/image120.gif"/><Relationship Id="rId5" Type="http://schemas.openxmlformats.org/officeDocument/2006/relationships/hyperlink" Target="https://blog.otoro.net/2017/10/29/visual-evolution-strategies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fhv.at/en/research/business-informatics/" TargetMode="External"/><Relationship Id="rId4" Type="http://schemas.openxmlformats.org/officeDocument/2006/relationships/hyperlink" Target="https://www.fhv.at/en/research/business-informatics/" TargetMode="External"/><Relationship Id="rId5" Type="http://schemas.openxmlformats.org/officeDocument/2006/relationships/image" Target="../media/image104.jpg"/><Relationship Id="rId6" Type="http://schemas.openxmlformats.org/officeDocument/2006/relationships/hyperlink" Target="https://homepages.fhv.at/hgb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6.png"/><Relationship Id="rId4" Type="http://schemas.openxmlformats.org/officeDocument/2006/relationships/image" Target="../media/image10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2.png"/><Relationship Id="rId4" Type="http://schemas.openxmlformats.org/officeDocument/2006/relationships/image" Target="../media/image11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7.png"/><Relationship Id="rId4" Type="http://schemas.openxmlformats.org/officeDocument/2006/relationships/image" Target="../media/image113.png"/><Relationship Id="rId5" Type="http://schemas.openxmlformats.org/officeDocument/2006/relationships/image" Target="../media/image110.png"/><Relationship Id="rId6" Type="http://schemas.openxmlformats.org/officeDocument/2006/relationships/image" Target="../media/image106.png"/><Relationship Id="rId7" Type="http://schemas.openxmlformats.org/officeDocument/2006/relationships/image" Target="../media/image12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5.png"/><Relationship Id="rId4" Type="http://schemas.openxmlformats.org/officeDocument/2006/relationships/image" Target="../media/image136.png"/><Relationship Id="rId5" Type="http://schemas.openxmlformats.org/officeDocument/2006/relationships/image" Target="../media/image10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1.png"/><Relationship Id="rId4" Type="http://schemas.openxmlformats.org/officeDocument/2006/relationships/image" Target="../media/image107.png"/><Relationship Id="rId5" Type="http://schemas.openxmlformats.org/officeDocument/2006/relationships/image" Target="../media/image10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7.png"/><Relationship Id="rId4" Type="http://schemas.openxmlformats.org/officeDocument/2006/relationships/image" Target="../media/image121.png"/><Relationship Id="rId5" Type="http://schemas.openxmlformats.org/officeDocument/2006/relationships/image" Target="../media/image114.png"/><Relationship Id="rId6" Type="http://schemas.openxmlformats.org/officeDocument/2006/relationships/image" Target="../media/image1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en.wikipedia.org/wiki/Academic_rank_in_France#Research_Positions" TargetMode="External"/><Relationship Id="rId4" Type="http://schemas.openxmlformats.org/officeDocument/2006/relationships/hyperlink" Target="http://www.inria.fr/en/" TargetMode="External"/><Relationship Id="rId5" Type="http://schemas.openxmlformats.org/officeDocument/2006/relationships/image" Target="../media/image13.jpg"/><Relationship Id="rId6" Type="http://schemas.openxmlformats.org/officeDocument/2006/relationships/hyperlink" Target="http://www.cmap.polytechnique.fr/~nikolaus.hansen/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0.png"/><Relationship Id="rId4" Type="http://schemas.openxmlformats.org/officeDocument/2006/relationships/image" Target="../media/image128.png"/><Relationship Id="rId5" Type="http://schemas.openxmlformats.org/officeDocument/2006/relationships/image" Target="../media/image12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2.png"/><Relationship Id="rId4" Type="http://schemas.openxmlformats.org/officeDocument/2006/relationships/image" Target="../media/image12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346675" y="1264625"/>
            <a:ext cx="8271600" cy="15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11"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" sz="5511">
                <a:latin typeface="Open Sans"/>
                <a:ea typeface="Open Sans"/>
                <a:cs typeface="Open Sans"/>
                <a:sym typeface="Open Sans"/>
              </a:rPr>
              <a:t>Evolution Strategies</a:t>
            </a:r>
            <a:endParaRPr sz="2583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KhangTD - KHTN2018</a:t>
            </a:r>
            <a:endParaRPr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2750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3300">
                <a:latin typeface="Open Sans"/>
                <a:ea typeface="Open Sans"/>
                <a:cs typeface="Open Sans"/>
                <a:sym typeface="Open Sans"/>
              </a:rPr>
              <a:t>What are Evolution Strategies?</a:t>
            </a:r>
            <a:endParaRPr sz="3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982400"/>
            <a:ext cx="8520600" cy="40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Evolution Strategies (ES): techniques used in solving continuous domain.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Evolution Strategies :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inverted in early 1960s by Rechenberg and Schewefel.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</a:t>
            </a:r>
            <a:r>
              <a:rPr lang="en">
                <a:solidFill>
                  <a:srgbClr val="000000"/>
                </a:solidFill>
              </a:rPr>
              <a:t>nspired by </a:t>
            </a:r>
            <a:r>
              <a:rPr i="1" lang="en">
                <a:solidFill>
                  <a:srgbClr val="000000"/>
                </a:solidFill>
              </a:rPr>
              <a:t>natural selection.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875" y="2337950"/>
            <a:ext cx="4650550" cy="26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3300">
                <a:latin typeface="Open Sans"/>
                <a:ea typeface="Open Sans"/>
                <a:cs typeface="Open Sans"/>
                <a:sym typeface="Open Sans"/>
              </a:rPr>
              <a:t>What are Evolution Strategies?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266325"/>
            <a:ext cx="8705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Strategies (ES) belong to the big family of Evolutionary Algorithms (EA)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00" y="1892675"/>
            <a:ext cx="7194375" cy="3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211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Idea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970200"/>
            <a:ext cx="8720400" cy="3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736900" y="1207400"/>
            <a:ext cx="1371600" cy="569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813550" y="1307300"/>
            <a:ext cx="1218300" cy="369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 Initialisation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3275925" y="1207400"/>
            <a:ext cx="1612500" cy="569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3188375" y="1230350"/>
            <a:ext cx="189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Create  new population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   (sampling, mutation)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5887675" y="2478250"/>
            <a:ext cx="1254900" cy="569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5905975" y="2585800"/>
            <a:ext cx="12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Recombination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7631375" y="1831225"/>
            <a:ext cx="943500" cy="3693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7631375" y="2578150"/>
            <a:ext cx="943500" cy="3693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7631375" y="3212775"/>
            <a:ext cx="943500" cy="3693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3272225" y="3874050"/>
            <a:ext cx="1729200" cy="671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3330575" y="4032600"/>
            <a:ext cx="161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Update parameters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7631375" y="1785025"/>
            <a:ext cx="11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Discrete Recombination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7631375" y="2531950"/>
            <a:ext cx="10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Intermediate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Recombination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649300" y="3874050"/>
            <a:ext cx="1459200" cy="569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729550" y="3981600"/>
            <a:ext cx="129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  Termination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7631375" y="3166575"/>
            <a:ext cx="10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Weighted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Recombination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2406750" y="1386800"/>
            <a:ext cx="570900" cy="2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2400300" y="4100200"/>
            <a:ext cx="570900" cy="286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3895925" y="2478250"/>
            <a:ext cx="299100" cy="67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 rot="1476522">
            <a:off x="5209147" y="1892035"/>
            <a:ext cx="613085" cy="2663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 rot="-2502397">
            <a:off x="5212901" y="3378031"/>
            <a:ext cx="605576" cy="2860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 rot="-2700000">
            <a:off x="7122607" y="2241722"/>
            <a:ext cx="397535" cy="9800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7237425" y="2721325"/>
            <a:ext cx="2991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 rot="1937924">
            <a:off x="7122635" y="3178882"/>
            <a:ext cx="397504" cy="978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224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50">
                <a:latin typeface="Open Sans"/>
                <a:ea typeface="Open Sans"/>
                <a:cs typeface="Open Sans"/>
                <a:sym typeface="Open Sans"/>
              </a:rPr>
              <a:t> Discrete</a:t>
            </a:r>
            <a:r>
              <a:rPr b="0" lang="en" sz="355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550">
                <a:latin typeface="Open Sans"/>
                <a:ea typeface="Open Sans"/>
                <a:cs typeface="Open Sans"/>
                <a:sym typeface="Open Sans"/>
              </a:rPr>
              <a:t>Recombination </a:t>
            </a:r>
            <a:endParaRPr sz="355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158500" y="887675"/>
            <a:ext cx="85206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>
                <a:solidFill>
                  <a:srgbClr val="000000"/>
                </a:solidFill>
              </a:rPr>
              <a:t>Simple arithmetic recombination: </a:t>
            </a:r>
            <a:r>
              <a:rPr lang="en" sz="1900"/>
              <a:t>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020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900">
                <a:solidFill>
                  <a:srgbClr val="000000"/>
                </a:solidFill>
              </a:rPr>
              <a:t>Single arithmetic recombination:       </a:t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020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900">
                <a:solidFill>
                  <a:srgbClr val="000000"/>
                </a:solidFill>
              </a:rPr>
              <a:t>Whole arithmetic recombination: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627425" y="2918300"/>
            <a:ext cx="42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375" y="1242350"/>
            <a:ext cx="6397399" cy="9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375" y="2558051"/>
            <a:ext cx="6397399" cy="7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5843900" y="2509725"/>
            <a:ext cx="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375" y="3876425"/>
            <a:ext cx="6397399" cy="8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50">
                <a:latin typeface="Open Sans"/>
                <a:ea typeface="Open Sans"/>
                <a:cs typeface="Open Sans"/>
                <a:sym typeface="Open Sans"/>
              </a:rPr>
              <a:t> Intermediate Recombination </a:t>
            </a:r>
            <a:endParaRPr sz="35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akes the average value of all </a:t>
            </a:r>
            <a:r>
              <a:rPr lang="en">
                <a:solidFill>
                  <a:srgbClr val="000000"/>
                </a:solidFill>
              </a:rPr>
              <a:t>ρ</a:t>
            </a:r>
            <a:r>
              <a:rPr lang="en"/>
              <a:t> parents (computes the center of mass, the centroid).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400" y="1961675"/>
            <a:ext cx="5708376" cy="28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224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50">
                <a:latin typeface="Open Sans"/>
                <a:ea typeface="Open Sans"/>
                <a:cs typeface="Open Sans"/>
                <a:sym typeface="Open Sans"/>
              </a:rPr>
              <a:t> Weighted</a:t>
            </a:r>
            <a:r>
              <a:rPr b="0" lang="en" sz="355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550">
                <a:latin typeface="Open Sans"/>
                <a:ea typeface="Open Sans"/>
                <a:cs typeface="Open Sans"/>
                <a:sym typeface="Open Sans"/>
              </a:rPr>
              <a:t>Recombination </a:t>
            </a:r>
            <a:endParaRPr sz="355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158500" y="887675"/>
            <a:ext cx="85206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00">
                <a:solidFill>
                  <a:srgbClr val="000000"/>
                </a:solidFill>
              </a:rPr>
              <a:t>Weighted Recombination is a generalization of </a:t>
            </a:r>
            <a:r>
              <a:rPr lang="en" sz="1700">
                <a:solidFill>
                  <a:srgbClr val="000000"/>
                </a:solidFill>
              </a:rPr>
              <a:t>intermediate</a:t>
            </a:r>
            <a:r>
              <a:rPr lang="en" sz="1700">
                <a:solidFill>
                  <a:srgbClr val="000000"/>
                </a:solidFill>
              </a:rPr>
              <a:t> recombination. It takes a weighted average of </a:t>
            </a:r>
            <a:r>
              <a:rPr lang="en">
                <a:solidFill>
                  <a:srgbClr val="000000"/>
                </a:solidFill>
              </a:rPr>
              <a:t>ρ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parents</a:t>
            </a:r>
            <a:r>
              <a:rPr lang="en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 weight values depend on the fitness ranking, in that better parents never get smaller weights than inferior ones.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627425" y="2918300"/>
            <a:ext cx="42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5843900" y="2509725"/>
            <a:ext cx="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750" y="2370075"/>
            <a:ext cx="6038500" cy="26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211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3200">
                <a:latin typeface="Open Sans"/>
                <a:ea typeface="Open Sans"/>
                <a:cs typeface="Open Sans"/>
                <a:sym typeface="Open Sans"/>
              </a:rPr>
              <a:t>Survivor Selection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311700" y="1080250"/>
            <a:ext cx="8520600" cy="3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552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50"/>
              <a:t>Applied create children       from       parents by mutation and recombination. </a:t>
            </a:r>
            <a:endParaRPr sz="2550"/>
          </a:p>
          <a:p>
            <a:pPr indent="-3552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50">
                <a:solidFill>
                  <a:srgbClr val="000000"/>
                </a:solidFill>
              </a:rPr>
              <a:t>Two mechanism</a:t>
            </a:r>
            <a:r>
              <a:rPr lang="en" sz="2850"/>
              <a:t>: </a:t>
            </a:r>
            <a:r>
              <a:rPr lang="en" sz="2850"/>
              <a:t>Plus (elitist) and comma (non-elitist) selection</a:t>
            </a:r>
            <a:endParaRPr sz="2850"/>
          </a:p>
          <a:p>
            <a:pPr indent="-355282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2850">
                <a:solidFill>
                  <a:srgbClr val="000000"/>
                </a:solidFill>
              </a:rPr>
              <a:t>                 :   </a:t>
            </a:r>
            <a:r>
              <a:rPr lang="en" sz="2850"/>
              <a:t>selection </a:t>
            </a:r>
            <a:r>
              <a:rPr lang="en" sz="2850"/>
              <a:t>     new parents </a:t>
            </a:r>
            <a:r>
              <a:rPr lang="en" sz="2850"/>
              <a:t>in {parent,offspri</a:t>
            </a:r>
            <a:r>
              <a:rPr lang="en" sz="2850"/>
              <a:t>ng}</a:t>
            </a:r>
            <a:r>
              <a:rPr lang="en" sz="2850">
                <a:solidFill>
                  <a:srgbClr val="000000"/>
                </a:solidFill>
              </a:rPr>
              <a:t> </a:t>
            </a:r>
            <a:endParaRPr sz="285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rgbClr val="000000"/>
              </a:solidFill>
            </a:endParaRPr>
          </a:p>
          <a:p>
            <a:pPr indent="-355282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2850">
                <a:solidFill>
                  <a:srgbClr val="000000"/>
                </a:solidFill>
              </a:rPr>
              <a:t>            :  </a:t>
            </a:r>
            <a:r>
              <a:rPr lang="en" sz="2850"/>
              <a:t>selection      new parents in {offspring}</a:t>
            </a:r>
            <a:endParaRPr sz="2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000000"/>
                </a:solidFill>
              </a:rPr>
              <a:t>	</a:t>
            </a:r>
            <a:endParaRPr sz="28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\lambda" id="212" name="Google Shape;212;p2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425" y="1146225"/>
            <a:ext cx="197032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" id="213" name="Google Shape;213;p2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325" y="1232150"/>
            <a:ext cx="203910" cy="292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\mu + \lambda) " id="214" name="Google Shape;214;p2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7175" y="2039075"/>
            <a:ext cx="822816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\mu , \lambda) " id="215" name="Google Shape;215;p2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6700" y="2955625"/>
            <a:ext cx="62149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" id="216" name="Google Shape;216;p2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100" y="2082825"/>
            <a:ext cx="203910" cy="292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" id="217" name="Google Shape;217;p2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525" y="2955625"/>
            <a:ext cx="203910" cy="29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3200">
                <a:latin typeface="Open Sans"/>
                <a:ea typeface="Open Sans"/>
                <a:cs typeface="Open Sans"/>
                <a:sym typeface="Open Sans"/>
              </a:rPr>
              <a:t>Survivor Selection cont’d</a:t>
            </a:r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             </a:t>
            </a:r>
            <a:r>
              <a:rPr lang="en"/>
              <a:t>i</a:t>
            </a:r>
            <a:r>
              <a:rPr lang="en"/>
              <a:t>s an </a:t>
            </a:r>
            <a:r>
              <a:rPr lang="en"/>
              <a:t>elitist strategy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             is truncation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   Often             is preferred for: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Better in leaving local optima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Better in following moving  optima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Using “plus” selection, bad strategy parameter can survive in population too long, if an individual has relatively good objective variables.  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(\mu + \lambda) " id="224" name="Google Shape;224;p2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00" y="1351625"/>
            <a:ext cx="822816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\mu , \lambda) " id="225" name="Google Shape;225;p2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763" y="1717375"/>
            <a:ext cx="62149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\mu , \lambda) " id="226" name="Google Shape;226;p2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25" y="2009475"/>
            <a:ext cx="621490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311700" y="2042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88">
                <a:latin typeface="Open Sans"/>
                <a:ea typeface="Open Sans"/>
                <a:cs typeface="Open Sans"/>
                <a:sym typeface="Open Sans"/>
              </a:rPr>
              <a:t>Mutation</a:t>
            </a:r>
            <a:r>
              <a:rPr lang="en"/>
              <a:t> </a:t>
            </a:r>
            <a:r>
              <a:rPr lang="en"/>
              <a:t> </a:t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423600" y="846000"/>
            <a:ext cx="8720400" cy="4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mutation operator introduces (“small”) variations by adding a point symmetric perturbation to the result of recombination.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25" y="1993875"/>
            <a:ext cx="1707151" cy="254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550" y="1998986"/>
            <a:ext cx="1648787" cy="247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825" y="2016185"/>
            <a:ext cx="1707150" cy="244273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824425" y="4507900"/>
            <a:ext cx="209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latin typeface="Open Sans"/>
                <a:ea typeface="Open Sans"/>
                <a:cs typeface="Open Sans"/>
                <a:sym typeface="Open Sans"/>
              </a:rPr>
              <a:t>Spherical/Isotropic: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      C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is identity matrix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3494675" y="4523350"/>
            <a:ext cx="20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latin typeface="Open Sans"/>
                <a:ea typeface="Open Sans"/>
                <a:cs typeface="Open Sans"/>
                <a:sym typeface="Open Sans"/>
              </a:rPr>
              <a:t>Axis-parallel: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is diagonal (positive) matrix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6427550" y="4523350"/>
            <a:ext cx="199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latin typeface="Open Sans"/>
                <a:ea typeface="Open Sans"/>
                <a:cs typeface="Open Sans"/>
                <a:sym typeface="Open Sans"/>
              </a:rPr>
              <a:t>General: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is symmetric and PSD matrix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m' = m + \sigma\mathcal{N}(0,\mathbf{C})" id="239" name="Google Shape;239;p3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7375" y="1575900"/>
            <a:ext cx="2102068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311700" y="2042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Open Sans"/>
                <a:ea typeface="Open Sans"/>
                <a:cs typeface="Open Sans"/>
                <a:sym typeface="Open Sans"/>
              </a:rPr>
              <a:t>Parameters control </a:t>
            </a:r>
            <a:endParaRPr sz="30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311700" y="911650"/>
            <a:ext cx="8567100" cy="4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the parameters of the mutation operator is key to the design of evolution strategies and affects convergence speed.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350" y="1600700"/>
            <a:ext cx="3343075" cy="2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209550" y="4691175"/>
            <a:ext cx="563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Evolution Strategies, Nikolaus Hansen, Dirk V. Arnold and Anne Auger (2015)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3253900" y="4122100"/>
            <a:ext cx="10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3326850" y="4092925"/>
            <a:ext cx="25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Fig: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Step-size affects convergence</a:t>
            </a:r>
            <a:r>
              <a:rPr baseline="30000" lang="en" sz="1000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30000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244425"/>
            <a:ext cx="85206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>
                <a:latin typeface="Open Sans"/>
                <a:ea typeface="Open Sans"/>
                <a:cs typeface="Open Sans"/>
                <a:sym typeface="Open Sans"/>
              </a:rPr>
              <a:t>List of content</a:t>
            </a:r>
            <a:endParaRPr sz="29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961700"/>
            <a:ext cx="85206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romanUcPeriod"/>
            </a:pPr>
            <a:r>
              <a:rPr lang="en" u="sng">
                <a:solidFill>
                  <a:schemeClr val="accent5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 Statement</a:t>
            </a:r>
            <a:r>
              <a:rPr lang="en">
                <a:solidFill>
                  <a:schemeClr val="accent5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romanUcPeriod"/>
            </a:pPr>
            <a:r>
              <a:rPr lang="en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 of ES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lphaUcPeriod"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Basic Ideal and Algorithm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lphaUcPeriod"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Recombinations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lphaUcPeriod"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Parameters Control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lphaUcPeriod"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Survivor Selection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romanUcPeriod"/>
            </a:pPr>
            <a:r>
              <a:rPr lang="en" u="sng">
                <a:solidFill>
                  <a:schemeClr val="accent5"/>
                </a:solidFill>
              </a:rPr>
              <a:t>CEM (Cross Entropy Method)</a:t>
            </a:r>
            <a:endParaRPr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311700" y="369200"/>
            <a:ext cx="85206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Parameters control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1/5-th success rule</a:t>
            </a:r>
            <a:r>
              <a:rPr lang="en"/>
              <a:t>, often applied with Plus - selection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increase step-size if more than 20% of the new solutions are successful,decrease otherwise</a:t>
            </a:r>
            <a:endParaRPr sz="15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σ-self-adaptation</a:t>
            </a:r>
            <a:r>
              <a:rPr lang="en"/>
              <a:t>, applied with Comma - selection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mutation is applied to the step-size and the better, according to the objective function value, is selected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path length control (Cumulative Step-size Adaptation, CSA</a:t>
            </a:r>
            <a:r>
              <a:rPr lang="en"/>
              <a:t>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self-adaptation derandomized and non-localized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311700" y="131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Open Sans"/>
                <a:ea typeface="Open Sans"/>
                <a:cs typeface="Open Sans"/>
                <a:sym typeface="Open Sans"/>
              </a:rPr>
              <a:t>(1 + 1)ES</a:t>
            </a:r>
            <a:endParaRPr sz="30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311700" y="919175"/>
            <a:ext cx="8603700" cy="4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250" y="806625"/>
            <a:ext cx="5922600" cy="41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260625" y="109400"/>
            <a:ext cx="85206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>
                <a:latin typeface="Open Sans"/>
                <a:ea typeface="Open Sans"/>
                <a:cs typeface="Open Sans"/>
                <a:sym typeface="Open Sans"/>
              </a:rPr>
              <a:t>Test Function </a:t>
            </a:r>
            <a:endParaRPr sz="29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Formula: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75" y="780326"/>
            <a:ext cx="4430524" cy="366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313725" y="4618200"/>
            <a:ext cx="41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           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Sphere Function in 3D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f(x) = x_1^{2} + x_{2}^{2}" id="271" name="Google Shape;271;p3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000" y="1503925"/>
            <a:ext cx="1461976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5055975" y="1451850"/>
            <a:ext cx="17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Formula: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4939225" y="2215325"/>
            <a:ext cx="17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Search domain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-\infty \le x_i \le \infty,\text{ } 1 \le i \le 2" id="274" name="Google Shape;274;p3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600" y="2288700"/>
            <a:ext cx="2228000" cy="2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4939225" y="2978800"/>
            <a:ext cx="17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Global minimum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f(x) = f(0) = 0" id="276" name="Google Shape;276;p3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7625" y="3052175"/>
            <a:ext cx="1461976" cy="25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151175" y="14122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25" y="616892"/>
            <a:ext cx="3970550" cy="397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475" y="700108"/>
            <a:ext cx="3970550" cy="389369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5"/>
          <p:cNvSpPr txBox="1"/>
          <p:nvPr/>
        </p:nvSpPr>
        <p:spPr>
          <a:xfrm>
            <a:off x="493088" y="510700"/>
            <a:ext cx="34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5" y="794650"/>
            <a:ext cx="3971876" cy="38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900" y="893200"/>
            <a:ext cx="3890050" cy="378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0" y="825675"/>
            <a:ext cx="4094926" cy="39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436" y="879675"/>
            <a:ext cx="3956365" cy="38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75" y="720575"/>
            <a:ext cx="4193825" cy="413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000" y="727221"/>
            <a:ext cx="4193826" cy="411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100" y="185425"/>
            <a:ext cx="4822501" cy="482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311700" y="131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Open Sans"/>
                <a:ea typeface="Open Sans"/>
                <a:cs typeface="Open Sans"/>
                <a:sym typeface="Open Sans"/>
              </a:rPr>
              <a:t>(1 + lambda) ES</a:t>
            </a:r>
            <a:endParaRPr sz="30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40"/>
          <p:cNvSpPr txBox="1"/>
          <p:nvPr>
            <p:ph idx="1" type="body"/>
          </p:nvPr>
        </p:nvSpPr>
        <p:spPr>
          <a:xfrm>
            <a:off x="311700" y="919175"/>
            <a:ext cx="8603700" cy="4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526" y="728500"/>
            <a:ext cx="4756038" cy="430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50" y="729575"/>
            <a:ext cx="4095524" cy="40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275" y="956150"/>
            <a:ext cx="3912849" cy="38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244425"/>
            <a:ext cx="85206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>
                <a:latin typeface="Open Sans"/>
                <a:ea typeface="Open Sans"/>
                <a:cs typeface="Open Sans"/>
                <a:sym typeface="Open Sans"/>
              </a:rPr>
              <a:t>List of content</a:t>
            </a:r>
            <a:endParaRPr sz="29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961700"/>
            <a:ext cx="8520600" cy="3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I</a:t>
            </a:r>
            <a:r>
              <a:rPr lang="en">
                <a:solidFill>
                  <a:schemeClr val="accent5"/>
                </a:solidFill>
              </a:rPr>
              <a:t>V.</a:t>
            </a:r>
            <a:r>
              <a:rPr lang="en">
                <a:solidFill>
                  <a:schemeClr val="accent5"/>
                </a:solidFill>
              </a:rPr>
              <a:t> </a:t>
            </a:r>
            <a:r>
              <a:rPr lang="en"/>
              <a:t>  </a:t>
            </a:r>
            <a:r>
              <a:rPr lang="en" u="sng">
                <a:solidFill>
                  <a:schemeClr val="accent5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CMA-</a:t>
            </a:r>
            <a:r>
              <a:rPr lang="en" u="sng">
                <a:solidFill>
                  <a:schemeClr val="accent5"/>
                </a:solidFill>
              </a:rPr>
              <a:t>ES</a:t>
            </a:r>
            <a:endParaRPr u="sng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lphaUcPeriod"/>
            </a:pPr>
            <a:r>
              <a:rPr lang="en" u="sng">
                <a:solidFill>
                  <a:schemeClr val="accent5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lphaUcPeriod"/>
            </a:pPr>
            <a:r>
              <a:rPr lang="en" u="sng">
                <a:solidFill>
                  <a:schemeClr val="accent5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Selection and Recombination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lphaUcPeriod"/>
            </a:pPr>
            <a:r>
              <a:rPr lang="en" u="sng">
                <a:solidFill>
                  <a:schemeClr val="accent5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Adapting the Covariance Matrix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lphaUcPeriod"/>
            </a:pPr>
            <a:r>
              <a:rPr lang="en" u="sng">
                <a:solidFill>
                  <a:schemeClr val="accent5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Step-Size Control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50" y="854500"/>
            <a:ext cx="4129425" cy="401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150" y="921800"/>
            <a:ext cx="4036700" cy="39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50" y="809825"/>
            <a:ext cx="4136799" cy="40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100" y="940100"/>
            <a:ext cx="3976200" cy="38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50" y="947875"/>
            <a:ext cx="3958400" cy="38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900" y="950875"/>
            <a:ext cx="3958400" cy="387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25" y="181175"/>
            <a:ext cx="4829774" cy="482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311700" y="211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Open Sans"/>
                <a:ea typeface="Open Sans"/>
                <a:cs typeface="Open Sans"/>
                <a:sym typeface="Open Sans"/>
              </a:rPr>
              <a:t>ES </a:t>
            </a:r>
            <a:r>
              <a:rPr lang="en" sz="3040">
                <a:latin typeface="Open Sans"/>
                <a:ea typeface="Open Sans"/>
                <a:cs typeface="Open Sans"/>
                <a:sym typeface="Open Sans"/>
              </a:rPr>
              <a:t>Algorithm</a:t>
            </a:r>
            <a:endParaRPr sz="30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311700" y="919175"/>
            <a:ext cx="4260300" cy="4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750" y="919175"/>
            <a:ext cx="4370000" cy="37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Open Sans"/>
                <a:ea typeface="Open Sans"/>
                <a:cs typeface="Open Sans"/>
                <a:sym typeface="Open Sans"/>
              </a:rPr>
              <a:t>Summary</a:t>
            </a:r>
            <a:endParaRPr sz="30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026" y="1266326"/>
            <a:ext cx="6013711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</a:t>
            </a:r>
            <a:r>
              <a:rPr lang="en"/>
              <a:t>CEM</a:t>
            </a:r>
            <a:endParaRPr/>
          </a:p>
        </p:txBody>
      </p:sp>
      <p:sp>
        <p:nvSpPr>
          <p:cNvPr id="375" name="Google Shape;37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p48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4572000" y="1140375"/>
            <a:ext cx="42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88" y="1424388"/>
            <a:ext cx="4253475" cy="22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/>
        </p:nvSpPr>
        <p:spPr>
          <a:xfrm>
            <a:off x="4610900" y="4873575"/>
            <a:ext cx="28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48"/>
          <p:cNvSpPr txBox="1"/>
          <p:nvPr/>
        </p:nvSpPr>
        <p:spPr>
          <a:xfrm>
            <a:off x="4691175" y="4793300"/>
            <a:ext cx="24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8"/>
          <p:cNvSpPr txBox="1"/>
          <p:nvPr/>
        </p:nvSpPr>
        <p:spPr>
          <a:xfrm>
            <a:off x="5401050" y="3779575"/>
            <a:ext cx="30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Fig: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648" y="845938"/>
            <a:ext cx="5941800" cy="4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800" y="138625"/>
            <a:ext cx="4876600" cy="48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311700" y="116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>
                <a:latin typeface="Open Sans"/>
                <a:ea typeface="Open Sans"/>
                <a:cs typeface="Open Sans"/>
                <a:sym typeface="Open Sans"/>
              </a:rPr>
              <a:t>Some modify to prevent premature convergence</a:t>
            </a:r>
            <a:endParaRPr sz="26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51"/>
          <p:cNvSpPr txBox="1"/>
          <p:nvPr>
            <p:ph idx="1" type="body"/>
          </p:nvPr>
        </p:nvSpPr>
        <p:spPr>
          <a:xfrm>
            <a:off x="311700" y="875500"/>
            <a:ext cx="8520600" cy="3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51"/>
          <p:cNvPicPr preferRelativeResize="0"/>
          <p:nvPr/>
        </p:nvPicPr>
        <p:blipFill rotWithShape="1">
          <a:blip r:embed="rId3">
            <a:alphaModFix/>
          </a:blip>
          <a:srcRect b="1559" l="-1610" r="1610" t="-1560"/>
          <a:stretch/>
        </p:blipFill>
        <p:spPr>
          <a:xfrm>
            <a:off x="311700" y="624763"/>
            <a:ext cx="5451951" cy="41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/>
          <p:nvPr/>
        </p:nvSpPr>
        <p:spPr>
          <a:xfrm>
            <a:off x="4800600" y="4168750"/>
            <a:ext cx="532500" cy="171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1"/>
          <p:cNvSpPr txBox="1"/>
          <p:nvPr/>
        </p:nvSpPr>
        <p:spPr>
          <a:xfrm>
            <a:off x="5442650" y="3977350"/>
            <a:ext cx="34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add to some noise 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and use for        updating         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51"/>
          <p:cNvSpPr/>
          <p:nvPr/>
        </p:nvSpPr>
        <p:spPr>
          <a:xfrm>
            <a:off x="1130850" y="1714500"/>
            <a:ext cx="3217500" cy="59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1"/>
          <p:cNvSpPr/>
          <p:nvPr/>
        </p:nvSpPr>
        <p:spPr>
          <a:xfrm>
            <a:off x="1962550" y="3939700"/>
            <a:ext cx="2728500" cy="629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mu_{t}" id="407" name="Google Shape;407;p5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975" y="4282600"/>
            <a:ext cx="173676" cy="15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{t + 1}" id="408" name="Google Shape;408;p5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8700" y="4282600"/>
            <a:ext cx="279634" cy="1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132750" y="1051075"/>
            <a:ext cx="43107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SzPts val="4200"/>
              <a:buAutoNum type="romanUcPeriod"/>
            </a:pPr>
            <a:r>
              <a:rPr lang="en"/>
              <a:t>Problem Statement</a:t>
            </a:r>
            <a:endParaRPr/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1093925"/>
            <a:ext cx="3623850" cy="24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175" y="145925"/>
            <a:ext cx="485775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CMA-ES</a:t>
            </a:r>
            <a:endParaRPr/>
          </a:p>
        </p:txBody>
      </p:sp>
      <p:sp>
        <p:nvSpPr>
          <p:cNvPr id="421" name="Google Shape;42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22" name="Google Shape;422;p53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313" y="935681"/>
            <a:ext cx="4221375" cy="290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lphaUcPeriod"/>
            </a:pPr>
            <a:r>
              <a:rPr lang="en"/>
              <a:t>Sampling</a:t>
            </a:r>
            <a:endParaRPr/>
          </a:p>
        </p:txBody>
      </p:sp>
      <p:pic>
        <p:nvPicPr>
          <p:cNvPr id="430" name="Google Shape;4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114" y="2787675"/>
            <a:ext cx="3004475" cy="19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436" name="Google Shape;436;p55"/>
          <p:cNvSpPr txBox="1"/>
          <p:nvPr>
            <p:ph idx="1" type="body"/>
          </p:nvPr>
        </p:nvSpPr>
        <p:spPr>
          <a:xfrm>
            <a:off x="311700" y="1266325"/>
            <a:ext cx="8520600" cy="3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New search points is generated by sampling a multivariate normal distribution:</a:t>
            </a:r>
            <a:endParaRPr/>
          </a:p>
        </p:txBody>
      </p:sp>
      <p:pic>
        <p:nvPicPr>
          <p:cNvPr descr="\begin{equation}\label{eqn:sampling}&#10;        \mathbf{x}_{k}^{(g + 1)} \sim \mathbf{m}^{(g)} + \sigma^{(g)}\mathcal{N}(\mathbf{0},\mathbf{C}^{(g)}), \quad \forall k = 1,\ldots,\lambda &#10;    \end{equation}" id="437" name="Google Shape;437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675" y="2115000"/>
            <a:ext cx="2988236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222" y="1973375"/>
            <a:ext cx="3442900" cy="280092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5"/>
          <p:cNvSpPr txBox="1"/>
          <p:nvPr/>
        </p:nvSpPr>
        <p:spPr>
          <a:xfrm>
            <a:off x="318275" y="2890025"/>
            <a:ext cx="52890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here,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size                 control the step length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covariance matrix                     determines the shape of the distribution ellipsoid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\sigma \in \mathbb{R}_{+}" id="440" name="Google Shape;440;p5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250" y="3219437"/>
            <a:ext cx="627644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C} \in \mathbb{R}^{n \times n}" id="441" name="Google Shape;441;p5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6475" y="3673425"/>
            <a:ext cx="893186" cy="2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311700" y="190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Normal Distribution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6"/>
          <p:cNvSpPr txBox="1"/>
          <p:nvPr>
            <p:ph idx="1" type="body"/>
          </p:nvPr>
        </p:nvSpPr>
        <p:spPr>
          <a:xfrm>
            <a:off x="311700" y="897800"/>
            <a:ext cx="8520600" cy="4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pproximates many natural phenomena so well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</a:t>
            </a:r>
            <a:r>
              <a:rPr lang="en"/>
              <a:t>nly stable distribution with finite variance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convenient way to generate isotropic search points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Maximum entropy distribution with finite variance</a:t>
            </a:r>
            <a:endParaRPr/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326" y="845750"/>
            <a:ext cx="2610325" cy="19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Selection and Recombination</a:t>
            </a:r>
            <a:endParaRPr/>
          </a:p>
        </p:txBody>
      </p:sp>
      <p:pic>
        <p:nvPicPr>
          <p:cNvPr id="454" name="Google Shape;4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051" y="2874675"/>
            <a:ext cx="3618775" cy="18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and Recombination</a:t>
            </a:r>
            <a:endParaRPr/>
          </a:p>
        </p:txBody>
      </p:sp>
      <p:sp>
        <p:nvSpPr>
          <p:cNvPr id="460" name="Google Shape;460;p58"/>
          <p:cNvSpPr txBox="1"/>
          <p:nvPr>
            <p:ph idx="1" type="body"/>
          </p:nvPr>
        </p:nvSpPr>
        <p:spPr>
          <a:xfrm>
            <a:off x="311700" y="1152425"/>
            <a:ext cx="8520600" cy="3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</a:t>
            </a:r>
            <a:r>
              <a:rPr lang="en"/>
              <a:t>ew mean value is computed as </a:t>
            </a:r>
            <a:endParaRPr/>
          </a:p>
        </p:txBody>
      </p:sp>
      <p:pic>
        <p:nvPicPr>
          <p:cNvPr id="461" name="Google Shape;4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275" y="1681150"/>
            <a:ext cx="44767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8"/>
          <p:cNvSpPr txBox="1"/>
          <p:nvPr/>
        </p:nvSpPr>
        <p:spPr>
          <a:xfrm>
            <a:off x="432875" y="3475675"/>
            <a:ext cx="839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Where,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3" name="Google Shape;4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800" y="3844550"/>
            <a:ext cx="3245450" cy="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700" y="4201000"/>
            <a:ext cx="5703925" cy="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700" y="4557450"/>
            <a:ext cx="5996887" cy="2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>
            <p:ph type="title"/>
          </p:nvPr>
        </p:nvSpPr>
        <p:spPr>
          <a:xfrm>
            <a:off x="311700" y="190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and Recombination</a:t>
            </a:r>
            <a:endParaRPr/>
          </a:p>
        </p:txBody>
      </p:sp>
      <p:sp>
        <p:nvSpPr>
          <p:cNvPr id="471" name="Google Shape;471;p59"/>
          <p:cNvSpPr txBox="1"/>
          <p:nvPr>
            <p:ph idx="1" type="body"/>
          </p:nvPr>
        </p:nvSpPr>
        <p:spPr>
          <a:xfrm>
            <a:off x="311700" y="897800"/>
            <a:ext cx="8520600" cy="41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ntermediate recombination: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Weighted recombination: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213" y="1394763"/>
            <a:ext cx="38195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950" y="2796613"/>
            <a:ext cx="56769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775" y="4003038"/>
            <a:ext cx="64484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4" y="318312"/>
            <a:ext cx="4455725" cy="18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174" y="372863"/>
            <a:ext cx="4023099" cy="169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75" y="2571750"/>
            <a:ext cx="4331385" cy="18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6" y="2571750"/>
            <a:ext cx="4510868" cy="16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75" y="314925"/>
            <a:ext cx="6078550" cy="4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74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>
                <a:latin typeface="Open Sans"/>
                <a:ea typeface="Open Sans"/>
                <a:cs typeface="Open Sans"/>
                <a:sym typeface="Open Sans"/>
              </a:rPr>
              <a:t>Continuous Domain Search/Optimization</a:t>
            </a:r>
            <a:endParaRPr sz="26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062700"/>
            <a:ext cx="85206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Task</a:t>
            </a:r>
            <a:r>
              <a:rPr lang="en"/>
              <a:t>: </a:t>
            </a:r>
            <a:r>
              <a:rPr lang="en">
                <a:solidFill>
                  <a:srgbClr val="000000"/>
                </a:solidFill>
              </a:rPr>
              <a:t>Minimize/Maximize</a:t>
            </a:r>
            <a:r>
              <a:rPr lang="en"/>
              <a:t> an </a:t>
            </a:r>
            <a:r>
              <a:rPr lang="en">
                <a:solidFill>
                  <a:srgbClr val="000000"/>
                </a:solidFill>
              </a:rPr>
              <a:t>objective function</a:t>
            </a:r>
            <a:r>
              <a:rPr lang="en"/>
              <a:t> (fitness function, loss  function) in continuous domains.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Black box</a:t>
            </a:r>
            <a:r>
              <a:rPr lang="en"/>
              <a:t> </a:t>
            </a:r>
            <a:r>
              <a:rPr lang="en"/>
              <a:t>scenario (direct search scenario)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gradients are not available or not useful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domain specific knowledge is used only within  </a:t>
            </a:r>
            <a:r>
              <a:rPr lang="en" sz="1400"/>
              <a:t>the black box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Search costs</a:t>
            </a:r>
            <a:r>
              <a:rPr lang="en"/>
              <a:t>: number of function evaluations</a:t>
            </a:r>
            <a:endParaRPr/>
          </a:p>
        </p:txBody>
      </p:sp>
      <p:pic>
        <p:nvPicPr>
          <p:cNvPr descr="\begin{align*}&#10;f \colon \chi \subseteq \mathbb{R}^{n} &amp; \to \mathbb{R} \\x &amp;\mapsto f(x)&#10;\end{align*}" id="97" name="Google Shape;97;p1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800" y="1501050"/>
            <a:ext cx="2000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775" y="2934375"/>
            <a:ext cx="3308900" cy="1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 Adapting the Covariance Matrix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>
            <p:ph type="title"/>
          </p:nvPr>
        </p:nvSpPr>
        <p:spPr>
          <a:xfrm>
            <a:off x="311700" y="139475"/>
            <a:ext cx="85206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imilar to the approximation of the inverse</a:t>
            </a:r>
            <a:r>
              <a:rPr lang="en" sz="260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 </a:t>
            </a: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Hessian matrix </a:t>
            </a:r>
            <a:endParaRPr sz="4400"/>
          </a:p>
        </p:txBody>
      </p:sp>
      <p:sp>
        <p:nvSpPr>
          <p:cNvPr id="502" name="Google Shape;502;p63"/>
          <p:cNvSpPr txBox="1"/>
          <p:nvPr>
            <p:ph idx="1" type="body"/>
          </p:nvPr>
        </p:nvSpPr>
        <p:spPr>
          <a:xfrm>
            <a:off x="311700" y="1234950"/>
            <a:ext cx="8520600" cy="3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Adaptation of the</a:t>
            </a:r>
            <a:r>
              <a:rPr lang="en">
                <a:uFill>
                  <a:noFill/>
                </a:uFill>
                <a:hlinkClick r:id="rId4"/>
              </a:rPr>
              <a:t> </a:t>
            </a:r>
            <a:r>
              <a:rPr lang="en"/>
              <a:t>covariance matrix amounts to learning a second order model of the underlying</a:t>
            </a:r>
            <a:r>
              <a:rPr lang="en">
                <a:uFill>
                  <a:noFill/>
                </a:uFill>
                <a:hlinkClick r:id="rId5"/>
              </a:rPr>
              <a:t> </a:t>
            </a:r>
            <a:r>
              <a:rPr lang="en"/>
              <a:t>objective function similar to the approximation of the inverse</a:t>
            </a:r>
            <a:r>
              <a:rPr lang="en">
                <a:uFill>
                  <a:noFill/>
                </a:uFill>
                <a:hlinkClick r:id="rId6"/>
              </a:rPr>
              <a:t> </a:t>
            </a:r>
            <a:r>
              <a:rPr lang="en"/>
              <a:t>Hessian matrix in the quasi-Newton method in classical optimization.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"/>
          <p:cNvSpPr txBox="1"/>
          <p:nvPr>
            <p:ph type="title"/>
          </p:nvPr>
        </p:nvSpPr>
        <p:spPr>
          <a:xfrm>
            <a:off x="311700" y="190975"/>
            <a:ext cx="85206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Similar to the approximation of the inverse</a:t>
            </a:r>
            <a:r>
              <a:rPr lang="en" sz="260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 </a:t>
            </a: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Hessian matrix</a:t>
            </a: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5218"/>
            <a:ext cx="4470151" cy="257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1603837"/>
            <a:ext cx="4374113" cy="26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5"/>
          <p:cNvSpPr txBox="1"/>
          <p:nvPr>
            <p:ph type="title"/>
          </p:nvPr>
        </p:nvSpPr>
        <p:spPr>
          <a:xfrm>
            <a:off x="311700" y="305550"/>
            <a:ext cx="85206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Similar to the approximation of the inverse</a:t>
            </a:r>
            <a:r>
              <a:rPr lang="en" sz="260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 </a:t>
            </a: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Hessian matrix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" name="Google Shape;516;p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488" y="1322275"/>
            <a:ext cx="6493025" cy="3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6"/>
          <p:cNvSpPr txBox="1"/>
          <p:nvPr>
            <p:ph type="title"/>
          </p:nvPr>
        </p:nvSpPr>
        <p:spPr>
          <a:xfrm>
            <a:off x="311700" y="305550"/>
            <a:ext cx="85206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2640">
                <a:latin typeface="Open Sans"/>
                <a:ea typeface="Open Sans"/>
                <a:cs typeface="Open Sans"/>
                <a:sym typeface="Open Sans"/>
              </a:rPr>
              <a:t>Similar to the approximation of the inverse</a:t>
            </a:r>
            <a:r>
              <a:rPr lang="en" sz="264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 </a:t>
            </a:r>
            <a:r>
              <a:rPr lang="en" sz="2640">
                <a:latin typeface="Open Sans"/>
                <a:ea typeface="Open Sans"/>
                <a:cs typeface="Open Sans"/>
                <a:sym typeface="Open Sans"/>
              </a:rPr>
              <a:t>Hessian matrix</a:t>
            </a:r>
            <a:endParaRPr sz="28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6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25" y="1705100"/>
            <a:ext cx="4426177" cy="2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075" y="1745975"/>
            <a:ext cx="4321925" cy="24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Estimating the Covariance Matrix From Scratch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p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 the distribution variance within the sampled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Estimate variances of sampled steps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00" y="3673675"/>
            <a:ext cx="57912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00" y="1993950"/>
            <a:ext cx="68199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Estimating the Covariance Matrix From Scratch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000" y="1266313"/>
            <a:ext cx="64198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Rank-μ-Update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69"/>
          <p:cNvSpPr txBox="1"/>
          <p:nvPr>
            <p:ph idx="1" type="body"/>
          </p:nvPr>
        </p:nvSpPr>
        <p:spPr>
          <a:xfrm>
            <a:off x="311700" y="1266325"/>
            <a:ext cx="8520600" cy="3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achieve fast search, the population size  must be small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It is not impossible to get a reliable </a:t>
            </a:r>
            <a:r>
              <a:rPr lang="en"/>
              <a:t>estimator for good covariance matrix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Information from previous generations is used additionally.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Where,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325" y="2777675"/>
            <a:ext cx="57531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9"/>
          <p:cNvSpPr/>
          <p:nvPr/>
        </p:nvSpPr>
        <p:spPr>
          <a:xfrm>
            <a:off x="471075" y="1922450"/>
            <a:ext cx="330900" cy="8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9"/>
          <p:cNvSpPr/>
          <p:nvPr/>
        </p:nvSpPr>
        <p:spPr>
          <a:xfrm>
            <a:off x="432875" y="2304400"/>
            <a:ext cx="369000" cy="267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9"/>
          <p:cNvSpPr txBox="1"/>
          <p:nvPr/>
        </p:nvSpPr>
        <p:spPr>
          <a:xfrm>
            <a:off x="1285875" y="4010400"/>
            <a:ext cx="59583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1" name="Google Shape;55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713" y="4010400"/>
            <a:ext cx="33432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325" y="4562850"/>
            <a:ext cx="2191090" cy="3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pen Sans"/>
                <a:ea typeface="Open Sans"/>
                <a:cs typeface="Open Sans"/>
                <a:sym typeface="Open Sans"/>
              </a:rPr>
              <a:t>Cumulation The Evolution Path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" name="Google Shape;558;p70"/>
          <p:cNvSpPr txBox="1"/>
          <p:nvPr>
            <p:ph idx="1" type="body"/>
          </p:nvPr>
        </p:nvSpPr>
        <p:spPr>
          <a:xfrm>
            <a:off x="311700" y="1266325"/>
            <a:ext cx="85206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Evolution Path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Conceptually, the evolution path is the search path the strategy takes over a number of generation steps. It can be expressed as a sum of consecutive steps of the mean </a:t>
            </a:r>
            <a:r>
              <a:rPr lang="en">
                <a:solidFill>
                  <a:srgbClr val="000000"/>
                </a:solidFill>
              </a:rPr>
              <a:t>m</a:t>
            </a:r>
            <a:r>
              <a:rPr lang="en"/>
              <a:t>.</a:t>
            </a:r>
            <a:endParaRPr/>
          </a:p>
        </p:txBody>
      </p:sp>
      <p:pic>
        <p:nvPicPr>
          <p:cNvPr id="559" name="Google Shape;5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326" y="2045825"/>
            <a:ext cx="3737700" cy="23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0"/>
          <p:cNvSpPr txBox="1"/>
          <p:nvPr/>
        </p:nvSpPr>
        <p:spPr>
          <a:xfrm>
            <a:off x="311700" y="2991875"/>
            <a:ext cx="406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History information is accumulated in the evolution path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pen Sans"/>
                <a:ea typeface="Open Sans"/>
                <a:cs typeface="Open Sans"/>
                <a:sym typeface="Open Sans"/>
              </a:rPr>
              <a:t>Cumulation The Evolution Path</a:t>
            </a:r>
            <a:endParaRPr/>
          </a:p>
        </p:txBody>
      </p:sp>
      <p:sp>
        <p:nvSpPr>
          <p:cNvPr id="566" name="Google Shape;566;p7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Cumulation is a widely used technique and also know as</a:t>
            </a:r>
            <a:endParaRPr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b="1" lang="en" sz="1500">
                <a:solidFill>
                  <a:srgbClr val="000000"/>
                </a:solidFill>
              </a:rPr>
              <a:t>Exponential smoothing</a:t>
            </a:r>
            <a:r>
              <a:rPr lang="en" sz="1500">
                <a:solidFill>
                  <a:srgbClr val="000000"/>
                </a:solidFill>
              </a:rPr>
              <a:t> in time series, forecasting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Exponentially weighted moving average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Iterate averaging in stochastic approximation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Momentum in the back-propagation algorithm for ANNs</a:t>
            </a:r>
            <a:endParaRPr sz="15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. . .       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The simplest form of </a:t>
            </a:r>
            <a:r>
              <a:rPr b="1" lang="en" sz="1600">
                <a:solidFill>
                  <a:srgbClr val="000000"/>
                </a:solidFill>
              </a:rPr>
              <a:t>exponential smoothing</a:t>
            </a:r>
            <a:r>
              <a:rPr lang="en" sz="1600">
                <a:solidFill>
                  <a:srgbClr val="000000"/>
                </a:solidFill>
              </a:rPr>
              <a:t> is given by the formulas: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567" name="Google Shape;5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875" y="3470029"/>
            <a:ext cx="4568925" cy="10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285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640">
                <a:latin typeface="Open Sans"/>
                <a:ea typeface="Open Sans"/>
                <a:cs typeface="Open Sans"/>
                <a:sym typeface="Open Sans"/>
              </a:rPr>
              <a:t>Continuous Domain Search/Optimization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993025"/>
            <a:ext cx="85206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Goal: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Fast convergence to the global optimum  or to a robust solution </a:t>
            </a:r>
            <a:r>
              <a:rPr lang="en">
                <a:solidFill>
                  <a:srgbClr val="000000"/>
                </a:solidFill>
              </a:rPr>
              <a:t>x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 </a:t>
            </a:r>
            <a:r>
              <a:rPr lang="en">
                <a:solidFill>
                  <a:srgbClr val="000000"/>
                </a:solidFill>
              </a:rPr>
              <a:t>x</a:t>
            </a:r>
            <a:r>
              <a:rPr lang="en"/>
              <a:t> with small function value </a:t>
            </a:r>
            <a:r>
              <a:rPr lang="en">
                <a:solidFill>
                  <a:srgbClr val="000000"/>
                </a:solidFill>
              </a:rPr>
              <a:t>f(x)</a:t>
            </a:r>
            <a:r>
              <a:rPr lang="en"/>
              <a:t> with least search cost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Problems: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Exhaustive search is infeasible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Naive random search takes too long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Deterministic search is not successful / takes too long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Approach:</a:t>
            </a:r>
            <a:r>
              <a:rPr lang="en" sz="1600"/>
              <a:t> Stochastic Search, Evolutionary Algorithms </a:t>
            </a:r>
            <a:endParaRPr sz="16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163" y="2114800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2"/>
          <p:cNvSpPr txBox="1"/>
          <p:nvPr>
            <p:ph type="title"/>
          </p:nvPr>
        </p:nvSpPr>
        <p:spPr>
          <a:xfrm>
            <a:off x="311700" y="2286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pen Sans"/>
                <a:ea typeface="Open Sans"/>
                <a:cs typeface="Open Sans"/>
                <a:sym typeface="Open Sans"/>
              </a:rPr>
              <a:t>Rank-One-Update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73;p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375" y="936001"/>
            <a:ext cx="5282101" cy="401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pen Sans"/>
                <a:ea typeface="Open Sans"/>
                <a:cs typeface="Open Sans"/>
                <a:sym typeface="Open Sans"/>
              </a:rPr>
              <a:t>Rank-One-Update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adaptation increases the likelihood of successful steps</a:t>
            </a:r>
            <a:endParaRPr/>
          </a:p>
        </p:txBody>
      </p:sp>
      <p:pic>
        <p:nvPicPr>
          <p:cNvPr id="581" name="Google Shape;5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700" y="4241875"/>
            <a:ext cx="40767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701" y="1848725"/>
            <a:ext cx="3737700" cy="23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pen Sans"/>
                <a:ea typeface="Open Sans"/>
                <a:cs typeface="Open Sans"/>
                <a:sym typeface="Open Sans"/>
              </a:rPr>
              <a:t>Rank-One-Update</a:t>
            </a:r>
            <a:endParaRPr/>
          </a:p>
        </p:txBody>
      </p:sp>
      <p:sp>
        <p:nvSpPr>
          <p:cNvPr id="588" name="Google Shape;588;p74"/>
          <p:cNvSpPr txBox="1"/>
          <p:nvPr>
            <p:ph idx="1" type="body"/>
          </p:nvPr>
        </p:nvSpPr>
        <p:spPr>
          <a:xfrm>
            <a:off x="311700" y="1266325"/>
            <a:ext cx="8520600" cy="3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Because                                 the sign information is lost.</a:t>
            </a:r>
            <a:endParaRPr/>
          </a:p>
        </p:txBody>
      </p:sp>
      <p:pic>
        <p:nvPicPr>
          <p:cNvPr id="589" name="Google Shape;5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963" y="1768775"/>
            <a:ext cx="33432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y}\mathbf{y}^{T} = (- \mathbf{y})(-\mathbb{y})^{T}" id="590" name="Google Shape;590;p7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075" y="1320900"/>
            <a:ext cx="180258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7963" y="3749975"/>
            <a:ext cx="58197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9063" y="4535488"/>
            <a:ext cx="41433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Combining Rank-μ-Update and Cumulation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p7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CMA update of the covariance matrix combines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Rank-μ-Update</a:t>
            </a:r>
            <a:r>
              <a:rPr b="1" lang="en"/>
              <a:t> </a:t>
            </a:r>
            <a:r>
              <a:rPr lang="en"/>
              <a:t>and </a:t>
            </a:r>
            <a:r>
              <a:rPr lang="en">
                <a:solidFill>
                  <a:srgbClr val="000000"/>
                </a:solidFill>
              </a:rPr>
              <a:t>Rank-One-Update</a:t>
            </a:r>
            <a:endParaRPr sz="2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 sz="2000"/>
          </a:p>
        </p:txBody>
      </p:sp>
      <p:pic>
        <p:nvPicPr>
          <p:cNvPr id="599" name="Google Shape;5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75" y="2204900"/>
            <a:ext cx="62960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D. Step-Size Control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7"/>
          <p:cNvSpPr txBox="1"/>
          <p:nvPr>
            <p:ph type="title"/>
          </p:nvPr>
        </p:nvSpPr>
        <p:spPr>
          <a:xfrm>
            <a:off x="311700" y="1776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Step-Size Control</a:t>
            </a:r>
            <a:endParaRPr/>
          </a:p>
        </p:txBody>
      </p:sp>
      <p:sp>
        <p:nvSpPr>
          <p:cNvPr id="610" name="Google Shape;610;p77"/>
          <p:cNvSpPr txBox="1"/>
          <p:nvPr>
            <p:ph idx="1" type="body"/>
          </p:nvPr>
        </p:nvSpPr>
        <p:spPr>
          <a:xfrm>
            <a:off x="311700" y="885075"/>
            <a:ext cx="8520600" cy="3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larger step size leads to faster parameter update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Utilize an evolution path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endParaRPr/>
          </a:p>
        </p:txBody>
      </p:sp>
      <p:sp>
        <p:nvSpPr>
          <p:cNvPr id="611" name="Google Shape;611;p77"/>
          <p:cNvSpPr/>
          <p:nvPr/>
        </p:nvSpPr>
        <p:spPr>
          <a:xfrm>
            <a:off x="407400" y="1260425"/>
            <a:ext cx="522000" cy="25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463" y="1771988"/>
            <a:ext cx="696277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8"/>
          <p:cNvSpPr txBox="1"/>
          <p:nvPr>
            <p:ph type="title"/>
          </p:nvPr>
        </p:nvSpPr>
        <p:spPr>
          <a:xfrm>
            <a:off x="311700" y="558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Step-Size Control</a:t>
            </a:r>
            <a:endParaRPr/>
          </a:p>
        </p:txBody>
      </p:sp>
      <p:sp>
        <p:nvSpPr>
          <p:cNvPr id="618" name="Google Shape;618;p78"/>
          <p:cNvSpPr txBox="1"/>
          <p:nvPr>
            <p:ph idx="1" type="body"/>
          </p:nvPr>
        </p:nvSpPr>
        <p:spPr>
          <a:xfrm>
            <a:off x="311700" y="1266325"/>
            <a:ext cx="8520600" cy="3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Constructs an conjugate </a:t>
            </a:r>
            <a:r>
              <a:rPr i="1" lang="en">
                <a:solidFill>
                  <a:srgbClr val="000000"/>
                </a:solidFill>
              </a:rPr>
              <a:t>evolution path          </a:t>
            </a:r>
            <a:r>
              <a:rPr lang="en">
                <a:solidFill>
                  <a:srgbClr val="000000"/>
                </a:solidFill>
              </a:rPr>
              <a:t>by summing up a consecutive sequence of moving steps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19" name="Google Shape;6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113" y="2085975"/>
            <a:ext cx="65817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588" y="3057525"/>
            <a:ext cx="46386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p}_{\sigma}" id="621" name="Google Shape;621;p7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3850" y="1398175"/>
            <a:ext cx="319074" cy="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9"/>
          <p:cNvSpPr txBox="1"/>
          <p:nvPr>
            <p:ph type="title"/>
          </p:nvPr>
        </p:nvSpPr>
        <p:spPr>
          <a:xfrm>
            <a:off x="311700" y="159575"/>
            <a:ext cx="85206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627" name="Google Shape;627;p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88" y="888850"/>
            <a:ext cx="507682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0"/>
          <p:cNvSpPr txBox="1"/>
          <p:nvPr>
            <p:ph type="title"/>
          </p:nvPr>
        </p:nvSpPr>
        <p:spPr>
          <a:xfrm>
            <a:off x="311700" y="140050"/>
            <a:ext cx="8520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80"/>
          <p:cNvSpPr txBox="1"/>
          <p:nvPr>
            <p:ph idx="1" type="body"/>
          </p:nvPr>
        </p:nvSpPr>
        <p:spPr>
          <a:xfrm>
            <a:off x="311700" y="710700"/>
            <a:ext cx="8520600" cy="3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69575"/>
            <a:ext cx="3714750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425" y="1202375"/>
            <a:ext cx="3386576" cy="330662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0"/>
          <p:cNvSpPr txBox="1"/>
          <p:nvPr/>
        </p:nvSpPr>
        <p:spPr>
          <a:xfrm>
            <a:off x="318275" y="4570575"/>
            <a:ext cx="44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Link blog: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A Visual Guide to Evolution Strategies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Advantage of CMA-ES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81"/>
          <p:cNvSpPr txBox="1"/>
          <p:nvPr>
            <p:ph idx="1" type="body"/>
          </p:nvPr>
        </p:nvSpPr>
        <p:spPr>
          <a:xfrm>
            <a:off x="311700" y="1266325"/>
            <a:ext cx="85206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Non-separable problem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/>
              <a:t>derivative</a:t>
            </a:r>
            <a:r>
              <a:rPr lang="en"/>
              <a:t> of objective function is not </a:t>
            </a:r>
            <a:r>
              <a:rPr lang="en"/>
              <a:t>available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dimension problems (n large)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large search space </a:t>
            </a:r>
            <a:endParaRPr/>
          </a:p>
        </p:txBody>
      </p:sp>
      <p:sp>
        <p:nvSpPr>
          <p:cNvPr id="644" name="Google Shape;64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1474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objective function of real-word problem?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854875"/>
            <a:ext cx="5905200" cy="41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30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10">
                <a:solidFill>
                  <a:srgbClr val="000000"/>
                </a:solidFill>
              </a:rPr>
              <a:t>f</a:t>
            </a:r>
            <a:r>
              <a:rPr lang="en" sz="7210"/>
              <a:t> can be:</a:t>
            </a:r>
            <a:endParaRPr sz="721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non-linear, non-quadratic, non-convex</a:t>
            </a:r>
            <a:endParaRPr sz="5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Ruggedness</a:t>
            </a:r>
            <a:endParaRPr sz="5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Non-separability</a:t>
            </a:r>
            <a:endParaRPr sz="5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Ill-conditioning</a:t>
            </a:r>
            <a:endParaRPr sz="5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dimensionality (size of search space) larger than three</a:t>
            </a:r>
            <a:endParaRPr sz="5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. . . 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025" y="2145438"/>
            <a:ext cx="16478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250" y="692138"/>
            <a:ext cx="1647825" cy="121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1250" y="3888525"/>
            <a:ext cx="1963000" cy="8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4750" y="912875"/>
            <a:ext cx="4712150" cy="352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 txBox="1"/>
          <p:nvPr>
            <p:ph type="title"/>
          </p:nvPr>
        </p:nvSpPr>
        <p:spPr>
          <a:xfrm>
            <a:off x="311700" y="215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CMA-ES Limitations</a:t>
            </a:r>
            <a:endParaRPr/>
          </a:p>
        </p:txBody>
      </p:sp>
      <p:sp>
        <p:nvSpPr>
          <p:cNvPr id="650" name="Google Shape;650;p82"/>
          <p:cNvSpPr txBox="1"/>
          <p:nvPr>
            <p:ph idx="1" type="body"/>
          </p:nvPr>
        </p:nvSpPr>
        <p:spPr>
          <a:xfrm>
            <a:off x="311700" y="1107625"/>
            <a:ext cx="8520600" cy="3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Partly </a:t>
            </a:r>
            <a:r>
              <a:rPr lang="en"/>
              <a:t>separable problem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derivative of objective function is easily available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dimension (n &lt;&lt; 10)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running times (number off-evaluations &lt; 100n)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3"/>
          <p:cNvSpPr txBox="1"/>
          <p:nvPr>
            <p:ph type="title"/>
          </p:nvPr>
        </p:nvSpPr>
        <p:spPr>
          <a:xfrm>
            <a:off x="311700" y="2031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3550">
                <a:latin typeface="PT Sans"/>
                <a:ea typeface="PT Sans"/>
                <a:cs typeface="PT Sans"/>
                <a:sym typeface="PT Sans"/>
              </a:rPr>
              <a:t>Hans-Georg Beyer</a:t>
            </a:r>
            <a:endParaRPr sz="355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83"/>
          <p:cNvSpPr txBox="1"/>
          <p:nvPr>
            <p:ph idx="1" type="body"/>
          </p:nvPr>
        </p:nvSpPr>
        <p:spPr>
          <a:xfrm>
            <a:off x="311700" y="910525"/>
            <a:ext cx="4260300" cy="41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research professor at the</a:t>
            </a:r>
            <a:r>
              <a:rPr lang="en" sz="13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Research Center Business Informatics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657" name="Google Shape;65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6425" y="1572950"/>
            <a:ext cx="195262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3"/>
          <p:cNvSpPr txBox="1"/>
          <p:nvPr/>
        </p:nvSpPr>
        <p:spPr>
          <a:xfrm>
            <a:off x="356475" y="4290500"/>
            <a:ext cx="42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https://homepages.fhv.at/hgb/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83"/>
          <p:cNvSpPr txBox="1"/>
          <p:nvPr/>
        </p:nvSpPr>
        <p:spPr>
          <a:xfrm>
            <a:off x="4685175" y="1005775"/>
            <a:ext cx="4379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500"/>
              <a:t>Simplify Your Covariance Matrix Adaptation Evolution Strategy (2017)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4"/>
          <p:cNvSpPr txBox="1"/>
          <p:nvPr>
            <p:ph type="title"/>
          </p:nvPr>
        </p:nvSpPr>
        <p:spPr>
          <a:xfrm>
            <a:off x="311700" y="215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MA-ES</a:t>
            </a:r>
            <a:endParaRPr/>
          </a:p>
        </p:txBody>
      </p:sp>
      <p:sp>
        <p:nvSpPr>
          <p:cNvPr id="665" name="Google Shape;665;p84"/>
          <p:cNvSpPr txBox="1"/>
          <p:nvPr>
            <p:ph idx="1" type="body"/>
          </p:nvPr>
        </p:nvSpPr>
        <p:spPr>
          <a:xfrm>
            <a:off x="311700" y="1107625"/>
            <a:ext cx="8520600" cy="3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725" y="809502"/>
            <a:ext cx="3427475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0" y="809500"/>
            <a:ext cx="496027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5"/>
          <p:cNvSpPr txBox="1"/>
          <p:nvPr>
            <p:ph type="title"/>
          </p:nvPr>
        </p:nvSpPr>
        <p:spPr>
          <a:xfrm>
            <a:off x="311700" y="215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MA-ES</a:t>
            </a:r>
            <a:endParaRPr/>
          </a:p>
        </p:txBody>
      </p:sp>
      <p:sp>
        <p:nvSpPr>
          <p:cNvPr id="673" name="Google Shape;673;p85"/>
          <p:cNvSpPr txBox="1"/>
          <p:nvPr>
            <p:ph idx="1" type="body"/>
          </p:nvPr>
        </p:nvSpPr>
        <p:spPr>
          <a:xfrm>
            <a:off x="311700" y="1107625"/>
            <a:ext cx="8520600" cy="3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00" y="97837"/>
            <a:ext cx="4118550" cy="49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350" y="61800"/>
            <a:ext cx="4179432" cy="49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the p and the C in CMA-ES</a:t>
            </a:r>
            <a:endParaRPr/>
          </a:p>
        </p:txBody>
      </p:sp>
      <p:sp>
        <p:nvSpPr>
          <p:cNvPr id="681" name="Google Shape;681;p86"/>
          <p:cNvSpPr txBox="1"/>
          <p:nvPr>
            <p:ph idx="1" type="body"/>
          </p:nvPr>
        </p:nvSpPr>
        <p:spPr>
          <a:xfrm>
            <a:off x="311700" y="1266325"/>
            <a:ext cx="8765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Provided that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Provided that                            asymptotically holds for                  , </a:t>
            </a:r>
            <a:r>
              <a:rPr lang="en">
                <a:solidFill>
                  <a:srgbClr val="000000"/>
                </a:solidFill>
              </a:rPr>
              <a:t>p</a:t>
            </a:r>
            <a:r>
              <a:rPr lang="en"/>
              <a:t>  can be drop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25" y="1266313"/>
            <a:ext cx="369570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800" y="2784325"/>
            <a:ext cx="9906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5000" y="2723028"/>
            <a:ext cx="4969000" cy="3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6"/>
          <p:cNvSpPr/>
          <p:nvPr/>
        </p:nvSpPr>
        <p:spPr>
          <a:xfrm>
            <a:off x="3233775" y="2830825"/>
            <a:ext cx="432900" cy="17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4800" y="3219100"/>
            <a:ext cx="1440835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1025" y="3220575"/>
            <a:ext cx="10096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"/>
          <p:cNvSpPr txBox="1"/>
          <p:nvPr>
            <p:ph type="title"/>
          </p:nvPr>
        </p:nvSpPr>
        <p:spPr>
          <a:xfrm>
            <a:off x="311700" y="266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the p and the C in CMA-ES</a:t>
            </a:r>
            <a:endParaRPr/>
          </a:p>
        </p:txBody>
      </p:sp>
      <p:sp>
        <p:nvSpPr>
          <p:cNvPr id="693" name="Google Shape;693;p87"/>
          <p:cNvSpPr txBox="1"/>
          <p:nvPr>
            <p:ph idx="1" type="body"/>
          </p:nvPr>
        </p:nvSpPr>
        <p:spPr>
          <a:xfrm>
            <a:off x="189150" y="974175"/>
            <a:ext cx="8765700" cy="40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            ratio is only a slightly </a:t>
            </a:r>
            <a:r>
              <a:rPr lang="en"/>
              <a:t>decreasing </a:t>
            </a:r>
            <a:r>
              <a:rPr lang="en"/>
              <a:t> function of N that does not deviate too much from </a:t>
            </a:r>
            <a:r>
              <a:rPr lang="en">
                <a:solidFill>
                  <a:srgbClr val="000000"/>
                </a:solidFill>
              </a:rPr>
              <a:t>1</a:t>
            </a:r>
            <a:r>
              <a:rPr lang="en"/>
              <a:t>. Therefore, one would not </a:t>
            </a:r>
            <a:r>
              <a:rPr lang="en"/>
              <a:t>expect a much pronounced influence on the performance of the CMA-ES.</a:t>
            </a:r>
            <a:endParaRPr/>
          </a:p>
        </p:txBody>
      </p:sp>
      <p:pic>
        <p:nvPicPr>
          <p:cNvPr id="694" name="Google Shape;69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175" y="1987750"/>
            <a:ext cx="2342750" cy="20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50" y="2019675"/>
            <a:ext cx="4709100" cy="29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075" y="1116775"/>
            <a:ext cx="5715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the p and the C in CMA-ES</a:t>
            </a:r>
            <a:endParaRPr/>
          </a:p>
        </p:txBody>
      </p:sp>
      <p:sp>
        <p:nvSpPr>
          <p:cNvPr id="702" name="Google Shape;702;p8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4109725" cy="16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8"/>
          <p:cNvSpPr/>
          <p:nvPr/>
        </p:nvSpPr>
        <p:spPr>
          <a:xfrm>
            <a:off x="381950" y="3170125"/>
            <a:ext cx="534600" cy="28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599" y="3054849"/>
            <a:ext cx="4436474" cy="13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075" y="3410374"/>
            <a:ext cx="3571925" cy="11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CMA-ES vs MA-ES</a:t>
            </a:r>
            <a:endParaRPr/>
          </a:p>
        </p:txBody>
      </p:sp>
      <p:sp>
        <p:nvSpPr>
          <p:cNvPr id="712" name="Google Shape;712;p8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849" y="108450"/>
            <a:ext cx="5967325" cy="48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CMA-ES vs MA-ES</a:t>
            </a:r>
            <a:endParaRPr/>
          </a:p>
        </p:txBody>
      </p:sp>
      <p:sp>
        <p:nvSpPr>
          <p:cNvPr id="719" name="Google Shape;719;p9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266313"/>
            <a:ext cx="59626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1"/>
          <p:cNvSpPr txBox="1"/>
          <p:nvPr>
            <p:ph type="title"/>
          </p:nvPr>
        </p:nvSpPr>
        <p:spPr>
          <a:xfrm>
            <a:off x="311700" y="1776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MA-ES (matrix x vector)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91"/>
          <p:cNvSpPr txBox="1"/>
          <p:nvPr>
            <p:ph idx="1" type="body"/>
          </p:nvPr>
        </p:nvSpPr>
        <p:spPr>
          <a:xfrm>
            <a:off x="311700" y="1043975"/>
            <a:ext cx="8520600" cy="3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4" y="1119674"/>
            <a:ext cx="4436474" cy="13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1"/>
          <p:cNvSpPr/>
          <p:nvPr/>
        </p:nvSpPr>
        <p:spPr>
          <a:xfrm>
            <a:off x="5143500" y="1527775"/>
            <a:ext cx="623700" cy="33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(n^3)" id="729" name="Google Shape;729;p9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625" y="1502725"/>
            <a:ext cx="797906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13" y="3541800"/>
            <a:ext cx="57626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1"/>
          <p:cNvSpPr/>
          <p:nvPr/>
        </p:nvSpPr>
        <p:spPr>
          <a:xfrm>
            <a:off x="2784100" y="2652150"/>
            <a:ext cx="264000" cy="70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1"/>
          <p:cNvSpPr/>
          <p:nvPr/>
        </p:nvSpPr>
        <p:spPr>
          <a:xfrm>
            <a:off x="6425875" y="3776400"/>
            <a:ext cx="514500" cy="33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(n^2)" id="733" name="Google Shape;733;p9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5475" y="3751350"/>
            <a:ext cx="797906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Nikolaus Hansen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266325"/>
            <a:ext cx="4842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Senior researcher (</a:t>
            </a:r>
            <a:r>
              <a:rPr lang="en" sz="1500">
                <a:uFill>
                  <a:noFill/>
                </a:uFill>
                <a:hlinkClick r:id="rId3"/>
              </a:rPr>
              <a:t>directeur de recherche</a:t>
            </a:r>
            <a:r>
              <a:rPr lang="en" sz="1500"/>
              <a:t>) at </a:t>
            </a:r>
            <a:r>
              <a:rPr lang="en" sz="1500">
                <a:uFill>
                  <a:noFill/>
                </a:uFill>
                <a:hlinkClick r:id="rId4"/>
              </a:rPr>
              <a:t>Inria</a:t>
            </a:r>
            <a:endParaRPr sz="1500"/>
          </a:p>
        </p:txBody>
      </p:sp>
      <p:sp>
        <p:nvSpPr>
          <p:cNvPr id="122" name="Google Shape;122;p20"/>
          <p:cNvSpPr txBox="1"/>
          <p:nvPr/>
        </p:nvSpPr>
        <p:spPr>
          <a:xfrm>
            <a:off x="5154125" y="1275250"/>
            <a:ext cx="399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CMA evolution strategy: a comparing review (2006)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CMA Evolution Strategy: A tutorial (2016)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600" y="1866875"/>
            <a:ext cx="2855125" cy="21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5568575" y="3847000"/>
            <a:ext cx="138300" cy="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690750" y="4229575"/>
            <a:ext cx="371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http://www.cmap.polytechnique.fr/~nikolaus.hansen/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 MA ES</a:t>
            </a:r>
            <a:endParaRPr/>
          </a:p>
        </p:txBody>
      </p:sp>
      <p:sp>
        <p:nvSpPr>
          <p:cNvPr id="739" name="Google Shape;739;p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By omitting the </a:t>
            </a:r>
            <a:r>
              <a:rPr lang="en">
                <a:solidFill>
                  <a:srgbClr val="000000"/>
                </a:solidFill>
              </a:rPr>
              <a:t>rank-μ</a:t>
            </a:r>
            <a:r>
              <a:rPr lang="en"/>
              <a:t> update for the sake of simplicity (i.e., by setting </a:t>
            </a:r>
            <a:r>
              <a:rPr lang="en">
                <a:solidFill>
                  <a:srgbClr val="000000"/>
                </a:solidFill>
              </a:rPr>
              <a:t>cμ = 0</a:t>
            </a:r>
            <a:r>
              <a:rPr lang="en"/>
              <a:t>), we obtain: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13" y="1266325"/>
            <a:ext cx="75342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38" y="3098225"/>
            <a:ext cx="62960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75" y="4187475"/>
            <a:ext cx="88106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2"/>
          <p:cNvSpPr/>
          <p:nvPr/>
        </p:nvSpPr>
        <p:spPr>
          <a:xfrm>
            <a:off x="3918850" y="3747325"/>
            <a:ext cx="237600" cy="36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3"/>
          <p:cNvSpPr txBox="1"/>
          <p:nvPr>
            <p:ph type="title"/>
          </p:nvPr>
        </p:nvSpPr>
        <p:spPr>
          <a:xfrm>
            <a:off x="311700" y="215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 MA ES</a:t>
            </a:r>
            <a:endParaRPr/>
          </a:p>
        </p:txBody>
      </p:sp>
      <p:sp>
        <p:nvSpPr>
          <p:cNvPr id="749" name="Google Shape;749;p93"/>
          <p:cNvSpPr txBox="1"/>
          <p:nvPr>
            <p:ph idx="1" type="body"/>
          </p:nvPr>
        </p:nvSpPr>
        <p:spPr>
          <a:xfrm>
            <a:off x="311700" y="923250"/>
            <a:ext cx="8520600" cy="4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Tran           is a scalar does not require             to be stored in memory. </a:t>
            </a:r>
            <a:endParaRPr/>
          </a:p>
        </p:txBody>
      </p:sp>
      <p:pic>
        <p:nvPicPr>
          <p:cNvPr id="750" name="Google Shape;75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75" y="1835975"/>
            <a:ext cx="75914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75" y="2967250"/>
            <a:ext cx="79057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93"/>
          <p:cNvSpPr/>
          <p:nvPr/>
        </p:nvSpPr>
        <p:spPr>
          <a:xfrm>
            <a:off x="3972200" y="2329800"/>
            <a:ext cx="2547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50" y="884075"/>
            <a:ext cx="1123350" cy="4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37663"/>
            <a:ext cx="612187" cy="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93"/>
          <p:cNvSpPr txBox="1"/>
          <p:nvPr/>
        </p:nvSpPr>
        <p:spPr>
          <a:xfrm>
            <a:off x="383700" y="4379600"/>
            <a:ext cx="837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Using the last  m vector (direction vectors) to update matrix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M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 MA ES</a:t>
            </a:r>
            <a:endParaRPr/>
          </a:p>
        </p:txBody>
      </p:sp>
      <p:sp>
        <p:nvSpPr>
          <p:cNvPr id="761" name="Google Shape;761;p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100" y="0"/>
            <a:ext cx="4680676" cy="49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 MA ES</a:t>
            </a:r>
            <a:endParaRPr/>
          </a:p>
        </p:txBody>
      </p:sp>
      <p:sp>
        <p:nvSpPr>
          <p:cNvPr id="768" name="Google Shape;768;p9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688" y="1622275"/>
            <a:ext cx="402907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 MA ES</a:t>
            </a:r>
            <a:endParaRPr/>
          </a:p>
        </p:txBody>
      </p:sp>
      <p:sp>
        <p:nvSpPr>
          <p:cNvPr id="775" name="Google Shape;775;p9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950" y="0"/>
            <a:ext cx="6102149" cy="50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2988"/>
            <a:ext cx="8839200" cy="32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3" name="Google Shape;78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962025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63575" y="1071575"/>
            <a:ext cx="43065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II. Overview of 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drinking glasses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 salt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eggs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Water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0"/>
            <a:ext cx="4752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